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76;&#1080;&#1089;&#1082;%20&#1057;\&#1080;&#1089;&#1087;&#1086;&#1083;&#1085;&#1077;&#1085;&#1080;&#1077;%20&#1085;&#1072;%20&#1089;&#1072;&#1081;&#1090;\&#1088;&#1072;&#1079;&#1084;&#1077;&#1097;&#1077;&#1085;&#1080;&#1077;\&#1088;&#1072;&#1089;&#1095;&#1077;&#1090;%20&#1082;%20&#1087;&#1088;&#1077;&#1079;&#1077;&#1085;&#1090;&#1072;&#1094;&#1080;&#1080;%20&#1076;&#1086;&#1093;&#1086;&#1076;&#1099;%20&#1080;&#1085;&#1092;&#1086;&#1075;&#1088;&#1072;&#1092;&#1080;&#1082;&#1072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76;&#1080;&#1089;&#1082;%20&#1057;\&#1080;&#1089;&#1087;&#1086;&#1083;&#1085;&#1077;&#1085;&#1080;&#1077;%20&#1085;&#1072;%20&#1089;&#1072;&#1081;&#1090;\&#1088;&#1072;&#1079;&#1084;&#1077;&#1097;&#1077;&#1085;&#1080;&#1077;\&#1088;&#1072;&#1089;&#1095;&#1077;&#1090;%20&#1082;%20&#1087;&#1088;&#1077;&#1079;&#1077;&#1085;&#1090;&#1072;&#1094;&#1080;&#1080;%20&#1076;&#1086;&#1093;&#1086;&#1076;&#1099;%20&#1080;&#1085;&#1092;&#1086;&#1075;&#1088;&#1072;&#1092;&#1080;&#1082;&#1072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76;&#1080;&#1089;&#1082;%20&#1057;\&#1080;&#1089;&#1087;&#1086;&#1083;&#1085;&#1077;&#1085;&#1080;&#1077;%20&#1085;&#1072;%20&#1089;&#1072;&#1081;&#1090;\&#1088;&#1072;&#1079;&#1084;&#1077;&#1097;&#1077;&#1085;&#1080;&#1077;\&#1088;&#1072;&#1089;&#1095;&#1077;&#1090;%20&#1082;%20&#1087;&#1088;&#1077;&#1079;&#1077;&#1085;&#1090;&#1072;&#1094;&#1080;&#1080;%20&#1076;&#1086;&#1093;&#1086;&#1076;&#1099;%20&#1080;&#1085;&#1092;&#1086;&#1075;&#1088;&#1072;&#1092;&#1080;&#1082;&#1072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Лист3!$A$2</c:f>
              <c:strCache>
                <c:ptCount val="1"/>
                <c:pt idx="0">
                  <c:v>доходы всего</c:v>
                </c:pt>
              </c:strCache>
            </c:strRef>
          </c:tx>
          <c:cat>
            <c:strRef>
              <c:f>Лист3!$B$1:$D$1</c:f>
              <c:strCache>
                <c:ptCount val="3"/>
                <c:pt idx="0">
                  <c:v>на 01.02. 2026</c:v>
                </c:pt>
                <c:pt idx="1">
                  <c:v>на 01.03. 2026</c:v>
                </c:pt>
                <c:pt idx="2">
                  <c:v>на 01.04. 2026</c:v>
                </c:pt>
              </c:strCache>
            </c:strRef>
          </c:cat>
          <c:val>
            <c:numRef>
              <c:f>Лист3!$B$2:$D$2</c:f>
              <c:numCache>
                <c:formatCode>General</c:formatCode>
                <c:ptCount val="3"/>
                <c:pt idx="0">
                  <c:v>60.6</c:v>
                </c:pt>
                <c:pt idx="1">
                  <c:v>129.80000000000001</c:v>
                </c:pt>
                <c:pt idx="2">
                  <c:v>229.7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Лист3!$A$3</c:f>
              <c:strCache>
                <c:ptCount val="1"/>
                <c:pt idx="0">
                  <c:v>расходы</c:v>
                </c:pt>
              </c:strCache>
            </c:strRef>
          </c:tx>
          <c:cat>
            <c:strRef>
              <c:f>Лист3!$B$1:$D$1</c:f>
              <c:strCache>
                <c:ptCount val="3"/>
                <c:pt idx="0">
                  <c:v>на 01.02. 2026</c:v>
                </c:pt>
                <c:pt idx="1">
                  <c:v>на 01.03. 2026</c:v>
                </c:pt>
                <c:pt idx="2">
                  <c:v>на 01.04. 2026</c:v>
                </c:pt>
              </c:strCache>
            </c:strRef>
          </c:cat>
          <c:val>
            <c:numRef>
              <c:f>Лист3!$B$3:$D$3</c:f>
              <c:numCache>
                <c:formatCode>0.0</c:formatCode>
                <c:ptCount val="3"/>
                <c:pt idx="0" formatCode="General">
                  <c:v>60.5</c:v>
                </c:pt>
                <c:pt idx="1">
                  <c:v>128.80000000000001</c:v>
                </c:pt>
                <c:pt idx="2" formatCode="General">
                  <c:v>192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Лист3!$A$4</c:f>
              <c:strCache>
                <c:ptCount val="1"/>
                <c:pt idx="0">
                  <c:v>дефицит(-) /профицит(+)</c:v>
                </c:pt>
              </c:strCache>
            </c:strRef>
          </c:tx>
          <c:cat>
            <c:strRef>
              <c:f>Лист3!$B$1:$D$1</c:f>
              <c:strCache>
                <c:ptCount val="3"/>
                <c:pt idx="0">
                  <c:v>на 01.02. 2026</c:v>
                </c:pt>
                <c:pt idx="1">
                  <c:v>на 01.03. 2026</c:v>
                </c:pt>
                <c:pt idx="2">
                  <c:v>на 01.04. 2026</c:v>
                </c:pt>
              </c:strCache>
            </c:strRef>
          </c:cat>
          <c:val>
            <c:numRef>
              <c:f>Лист3!$B$4:$D$4</c:f>
              <c:numCache>
                <c:formatCode>0.0</c:formatCode>
                <c:ptCount val="3"/>
                <c:pt idx="0" formatCode="General">
                  <c:v>0.10000000000000142</c:v>
                </c:pt>
                <c:pt idx="1">
                  <c:v>1</c:v>
                </c:pt>
                <c:pt idx="2" formatCode="General">
                  <c:v>37.699999999999989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60211840"/>
        <c:axId val="260239360"/>
      </c:lineChart>
      <c:catAx>
        <c:axId val="260211840"/>
        <c:scaling>
          <c:orientation val="minMax"/>
        </c:scaling>
        <c:delete val="0"/>
        <c:axPos val="b"/>
        <c:majorTickMark val="none"/>
        <c:minorTickMark val="none"/>
        <c:tickLblPos val="nextTo"/>
        <c:crossAx val="260239360"/>
        <c:crosses val="autoZero"/>
        <c:auto val="1"/>
        <c:lblAlgn val="ctr"/>
        <c:lblOffset val="100"/>
        <c:noMultiLvlLbl val="0"/>
      </c:catAx>
      <c:valAx>
        <c:axId val="2602393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60211840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Лист3!$A$7</c:f>
              <c:strCache>
                <c:ptCount val="1"/>
                <c:pt idx="0">
                  <c:v>в т.ч. налоговые и неналоговые доходы</c:v>
                </c:pt>
              </c:strCache>
            </c:strRef>
          </c:tx>
          <c:cat>
            <c:strRef>
              <c:f>Лист3!$B$6:$D$6</c:f>
              <c:strCache>
                <c:ptCount val="3"/>
                <c:pt idx="0">
                  <c:v>на 01.02. 2026</c:v>
                </c:pt>
                <c:pt idx="1">
                  <c:v>на 01.03. 2026</c:v>
                </c:pt>
                <c:pt idx="2">
                  <c:v>на 01.04. 2026</c:v>
                </c:pt>
              </c:strCache>
            </c:strRef>
          </c:cat>
          <c:val>
            <c:numRef>
              <c:f>Лист3!$B$7:$D$7</c:f>
              <c:numCache>
                <c:formatCode>General</c:formatCode>
                <c:ptCount val="3"/>
                <c:pt idx="0" formatCode="0.0">
                  <c:v>11.6</c:v>
                </c:pt>
                <c:pt idx="1">
                  <c:v>29.8</c:v>
                </c:pt>
                <c:pt idx="2">
                  <c:v>63.6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7081856"/>
        <c:axId val="299688320"/>
      </c:lineChart>
      <c:catAx>
        <c:axId val="297081856"/>
        <c:scaling>
          <c:orientation val="minMax"/>
        </c:scaling>
        <c:delete val="0"/>
        <c:axPos val="b"/>
        <c:majorTickMark val="none"/>
        <c:minorTickMark val="none"/>
        <c:tickLblPos val="nextTo"/>
        <c:crossAx val="299688320"/>
        <c:crosses val="autoZero"/>
        <c:auto val="1"/>
        <c:lblAlgn val="ctr"/>
        <c:lblOffset val="100"/>
        <c:noMultiLvlLbl val="0"/>
      </c:catAx>
      <c:valAx>
        <c:axId val="299688320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297081856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Лист3!$A$11</c:f>
              <c:strCache>
                <c:ptCount val="1"/>
                <c:pt idx="0">
                  <c:v>объем муниципального долга (муниципального долга нет)</c:v>
                </c:pt>
              </c:strCache>
            </c:strRef>
          </c:tx>
          <c:cat>
            <c:strRef>
              <c:f>Лист3!$B$10:$D$10</c:f>
              <c:strCache>
                <c:ptCount val="3"/>
                <c:pt idx="0">
                  <c:v>на 01.02. 2026</c:v>
                </c:pt>
                <c:pt idx="1">
                  <c:v>на 01.03. 2026</c:v>
                </c:pt>
                <c:pt idx="2">
                  <c:v>на 01.04. 2026</c:v>
                </c:pt>
              </c:strCache>
            </c:strRef>
          </c:cat>
          <c:val>
            <c:numRef>
              <c:f>Лист3!$B$11:$D$11</c:f>
              <c:numCache>
                <c:formatCode>0.0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0145280"/>
        <c:axId val="301359488"/>
      </c:lineChart>
      <c:catAx>
        <c:axId val="300145280"/>
        <c:scaling>
          <c:orientation val="minMax"/>
        </c:scaling>
        <c:delete val="0"/>
        <c:axPos val="b"/>
        <c:majorTickMark val="none"/>
        <c:minorTickMark val="none"/>
        <c:tickLblPos val="nextTo"/>
        <c:crossAx val="301359488"/>
        <c:crosses val="autoZero"/>
        <c:auto val="1"/>
        <c:lblAlgn val="ctr"/>
        <c:lblOffset val="100"/>
        <c:noMultiLvlLbl val="0"/>
      </c:catAx>
      <c:valAx>
        <c:axId val="301359488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300145280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02D0-2306-49DA-BE2D-306BA9AB1D0A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CAC4-C960-4485-89C8-2BA1B7F4AFF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02D0-2306-49DA-BE2D-306BA9AB1D0A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CAC4-C960-4485-89C8-2BA1B7F4AF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02D0-2306-49DA-BE2D-306BA9AB1D0A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CAC4-C960-4485-89C8-2BA1B7F4AF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02D0-2306-49DA-BE2D-306BA9AB1D0A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CAC4-C960-4485-89C8-2BA1B7F4AFF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02D0-2306-49DA-BE2D-306BA9AB1D0A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CAC4-C960-4485-89C8-2BA1B7F4AF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02D0-2306-49DA-BE2D-306BA9AB1D0A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CAC4-C960-4485-89C8-2BA1B7F4AFF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02D0-2306-49DA-BE2D-306BA9AB1D0A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CAC4-C960-4485-89C8-2BA1B7F4AFF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02D0-2306-49DA-BE2D-306BA9AB1D0A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CAC4-C960-4485-89C8-2BA1B7F4AF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02D0-2306-49DA-BE2D-306BA9AB1D0A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CAC4-C960-4485-89C8-2BA1B7F4AF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02D0-2306-49DA-BE2D-306BA9AB1D0A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CAC4-C960-4485-89C8-2BA1B7F4AF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02D0-2306-49DA-BE2D-306BA9AB1D0A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CAC4-C960-4485-89C8-2BA1B7F4AFF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E8C02D0-2306-49DA-BE2D-306BA9AB1D0A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42CAC4-C960-4485-89C8-2BA1B7F4AFF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6280016"/>
            <a:ext cx="885698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Муниципальный долг </a:t>
            </a:r>
            <a:r>
              <a:rPr lang="ru-RU" sz="11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Ветлужского муниципального района </a:t>
            </a:r>
            <a:r>
              <a:rPr lang="ru-RU" sz="11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в бюджете не </a:t>
            </a:r>
            <a:r>
              <a:rPr lang="ru-RU" sz="11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предусмотрен</a:t>
            </a:r>
            <a:r>
              <a:rPr lang="ru-RU" sz="11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, по состоянию на </a:t>
            </a:r>
            <a:r>
              <a:rPr lang="ru-RU" sz="11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01.01.2026года </a:t>
            </a:r>
            <a:r>
              <a:rPr lang="ru-RU" sz="11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отсутствует, Просроченная кредиторская задолженность по состоянию на </a:t>
            </a:r>
            <a:r>
              <a:rPr lang="ru-RU" sz="11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01.01.2026 </a:t>
            </a:r>
            <a:r>
              <a:rPr lang="ru-RU" sz="11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года отсутствует</a:t>
            </a:r>
            <a:endParaRPr lang="ru-RU" sz="11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16632"/>
            <a:ext cx="8856984" cy="738664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</a:pPr>
            <a:r>
              <a:rPr lang="ru-RU" sz="1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Основные характеристики исполнения бюджета Ветлужского муниципального округа </a:t>
            </a:r>
            <a:r>
              <a:rPr lang="ru-RU" sz="1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2026 </a:t>
            </a:r>
            <a:r>
              <a:rPr lang="ru-RU" sz="1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год, млн. рублей</a:t>
            </a:r>
            <a:endParaRPr lang="ru-RU" sz="1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5334230"/>
              </p:ext>
            </p:extLst>
          </p:nvPr>
        </p:nvGraphicFramePr>
        <p:xfrm>
          <a:off x="209114" y="860243"/>
          <a:ext cx="8712968" cy="1848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2913026"/>
              </p:ext>
            </p:extLst>
          </p:nvPr>
        </p:nvGraphicFramePr>
        <p:xfrm>
          <a:off x="251520" y="2780928"/>
          <a:ext cx="8640960" cy="1512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2884431"/>
              </p:ext>
            </p:extLst>
          </p:nvPr>
        </p:nvGraphicFramePr>
        <p:xfrm>
          <a:off x="323528" y="4581128"/>
          <a:ext cx="8496944" cy="1587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9336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943</TotalTime>
  <Words>53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Gruzdeva</dc:creator>
  <cp:lastModifiedBy>Gruzdeva</cp:lastModifiedBy>
  <cp:revision>46</cp:revision>
  <dcterms:created xsi:type="dcterms:W3CDTF">2022-03-28T08:02:53Z</dcterms:created>
  <dcterms:modified xsi:type="dcterms:W3CDTF">2026-04-01T09:40:42Z</dcterms:modified>
</cp:coreProperties>
</file>